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8" r:id="rId1"/>
  </p:sldMasterIdLst>
  <p:handoutMasterIdLst>
    <p:handoutMasterId r:id="rId28"/>
  </p:handoutMasterIdLst>
  <p:sldIdLst>
    <p:sldId id="396" r:id="rId2"/>
    <p:sldId id="335" r:id="rId3"/>
    <p:sldId id="355" r:id="rId4"/>
    <p:sldId id="358" r:id="rId5"/>
    <p:sldId id="359" r:id="rId6"/>
    <p:sldId id="378" r:id="rId7"/>
    <p:sldId id="336" r:id="rId8"/>
    <p:sldId id="379" r:id="rId9"/>
    <p:sldId id="380" r:id="rId10"/>
    <p:sldId id="357" r:id="rId11"/>
    <p:sldId id="382" r:id="rId12"/>
    <p:sldId id="356" r:id="rId13"/>
    <p:sldId id="383" r:id="rId14"/>
    <p:sldId id="389" r:id="rId15"/>
    <p:sldId id="388" r:id="rId16"/>
    <p:sldId id="386" r:id="rId17"/>
    <p:sldId id="387" r:id="rId18"/>
    <p:sldId id="391" r:id="rId19"/>
    <p:sldId id="394" r:id="rId20"/>
    <p:sldId id="392" r:id="rId21"/>
    <p:sldId id="393" r:id="rId22"/>
    <p:sldId id="375" r:id="rId23"/>
    <p:sldId id="368" r:id="rId24"/>
    <p:sldId id="369" r:id="rId25"/>
    <p:sldId id="370" r:id="rId26"/>
    <p:sldId id="381" r:id="rId27"/>
  </p:sldIdLst>
  <p:sldSz cx="9144000" cy="6858000" type="screen4x3"/>
  <p:notesSz cx="6858000" cy="9144000"/>
  <p:embeddedFontLst>
    <p:embeddedFont>
      <p:font typeface="경기천년제목 Bold" panose="02020803020101020101" pitchFamily="18" charset="-127"/>
      <p:bold r:id="rId29"/>
    </p:embeddedFont>
    <p:embeddedFont>
      <p:font typeface="경기천년제목 Light" panose="02020403020101020101" pitchFamily="18" charset="-127"/>
      <p:regular r:id="rId30"/>
    </p:embeddedFont>
    <p:embeddedFont>
      <p:font typeface="고양일산 L" panose="02020603020101020101" pitchFamily="18" charset="-127"/>
      <p:regular r:id="rId31"/>
    </p:embeddedFont>
    <p:embeddedFont>
      <p:font typeface="나눔고딕" panose="020B0600000101010101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배달의민족 한나" panose="020B0600000101010101" charset="-127"/>
      <p:bold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E6E6E6"/>
    <a:srgbClr val="FAFAFA"/>
    <a:srgbClr val="EF5274"/>
    <a:srgbClr val="010708"/>
    <a:srgbClr val="0BABEF"/>
    <a:srgbClr val="092A2E"/>
    <a:srgbClr val="0A2C31"/>
    <a:srgbClr val="0C393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358" y="2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5" d="100"/>
          <a:sy n="65" d="100"/>
        </p:scale>
        <p:origin x="230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C0BE9-C5BC-4054-A2F4-C3E06BD0B6D0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69553-52BC-43F2-9C75-53A8E1E358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889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8101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 userDrawn="1"/>
        </p:nvSpPr>
        <p:spPr>
          <a:xfrm>
            <a:off x="-81280" y="1255365"/>
            <a:ext cx="9326879" cy="5053994"/>
          </a:xfrm>
          <a:prstGeom prst="roundRect">
            <a:avLst>
              <a:gd name="adj" fmla="val 253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1699206" y="528202"/>
            <a:ext cx="0" cy="72716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 userDrawn="1"/>
        </p:nvSpPr>
        <p:spPr>
          <a:xfrm>
            <a:off x="0" y="-111878"/>
            <a:ext cx="9245600" cy="6400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/>
          <p:cNvSpPr/>
          <p:nvPr userDrawn="1"/>
        </p:nvSpPr>
        <p:spPr>
          <a:xfrm>
            <a:off x="613422" y="-111878"/>
            <a:ext cx="864819" cy="640080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/>
          <p:cNvSpPr/>
          <p:nvPr userDrawn="1"/>
        </p:nvSpPr>
        <p:spPr>
          <a:xfrm>
            <a:off x="1848444" y="-111879"/>
            <a:ext cx="864819" cy="640081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평행 사변형 12"/>
          <p:cNvSpPr/>
          <p:nvPr userDrawn="1"/>
        </p:nvSpPr>
        <p:spPr>
          <a:xfrm>
            <a:off x="3083466" y="-111163"/>
            <a:ext cx="864819" cy="640080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평행 사변형 13"/>
          <p:cNvSpPr/>
          <p:nvPr userDrawn="1"/>
        </p:nvSpPr>
        <p:spPr>
          <a:xfrm>
            <a:off x="4318488" y="-111164"/>
            <a:ext cx="864819" cy="640081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평행 사변형 14"/>
          <p:cNvSpPr/>
          <p:nvPr userDrawn="1"/>
        </p:nvSpPr>
        <p:spPr>
          <a:xfrm>
            <a:off x="5553510" y="-110803"/>
            <a:ext cx="864819" cy="640080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평행 사변형 15"/>
          <p:cNvSpPr/>
          <p:nvPr userDrawn="1"/>
        </p:nvSpPr>
        <p:spPr>
          <a:xfrm>
            <a:off x="6788532" y="-110804"/>
            <a:ext cx="864819" cy="640081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평행 사변형 16"/>
          <p:cNvSpPr/>
          <p:nvPr userDrawn="1"/>
        </p:nvSpPr>
        <p:spPr>
          <a:xfrm>
            <a:off x="8023554" y="-110088"/>
            <a:ext cx="864819" cy="640080"/>
          </a:xfrm>
          <a:prstGeom prst="parallelogram">
            <a:avLst>
              <a:gd name="adj" fmla="val 39063"/>
            </a:avLst>
          </a:prstGeom>
          <a:solidFill>
            <a:schemeClr val="bg1"/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 userDrawn="1"/>
        </p:nvSpPr>
        <p:spPr>
          <a:xfrm>
            <a:off x="99297" y="-288338"/>
            <a:ext cx="1391920" cy="702293"/>
          </a:xfrm>
          <a:prstGeom prst="roundRect">
            <a:avLst>
              <a:gd name="adj" fmla="val 6448"/>
            </a:avLst>
          </a:prstGeom>
          <a:solidFill>
            <a:srgbClr val="92959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 userDrawn="1"/>
        </p:nvSpPr>
        <p:spPr>
          <a:xfrm>
            <a:off x="211589" y="193227"/>
            <a:ext cx="154213" cy="154213"/>
          </a:xfrm>
          <a:prstGeom prst="ellipse">
            <a:avLst/>
          </a:prstGeom>
          <a:gradFill flip="none" rotWithShape="1">
            <a:gsLst>
              <a:gs pos="2000">
                <a:srgbClr val="D7E2EA"/>
              </a:gs>
              <a:gs pos="17000">
                <a:srgbClr val="B6BEC5"/>
              </a:gs>
              <a:gs pos="39000">
                <a:srgbClr val="92959B"/>
              </a:gs>
              <a:gs pos="67000">
                <a:schemeClr val="bg1">
                  <a:lumMod val="65000"/>
                </a:schemeClr>
              </a:gs>
              <a:gs pos="76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2700000" sx="90000" sy="9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 userDrawn="1"/>
        </p:nvSpPr>
        <p:spPr>
          <a:xfrm>
            <a:off x="1237494" y="193227"/>
            <a:ext cx="156245" cy="156245"/>
          </a:xfrm>
          <a:prstGeom prst="ellipse">
            <a:avLst/>
          </a:prstGeom>
          <a:gradFill flip="none" rotWithShape="1">
            <a:gsLst>
              <a:gs pos="2000">
                <a:srgbClr val="D7E2EA"/>
              </a:gs>
              <a:gs pos="17000">
                <a:srgbClr val="B6BEC5"/>
              </a:gs>
              <a:gs pos="39000">
                <a:srgbClr val="92959B"/>
              </a:gs>
              <a:gs pos="67000">
                <a:schemeClr val="bg1">
                  <a:lumMod val="65000"/>
                </a:schemeClr>
              </a:gs>
              <a:gs pos="76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2700000" sx="90000" sy="9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 userDrawn="1"/>
        </p:nvCxnSpPr>
        <p:spPr>
          <a:xfrm>
            <a:off x="-81280" y="1255365"/>
            <a:ext cx="9326879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 userDrawn="1"/>
        </p:nvCxnSpPr>
        <p:spPr>
          <a:xfrm>
            <a:off x="-81280" y="6309360"/>
            <a:ext cx="9326879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77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621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0D51F99-9837-461D-8093-A822CAD07716}"/>
              </a:ext>
            </a:extLst>
          </p:cNvPr>
          <p:cNvSpPr/>
          <p:nvPr/>
        </p:nvSpPr>
        <p:spPr>
          <a:xfrm>
            <a:off x="0" y="537882"/>
            <a:ext cx="9144000" cy="63201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7BB1D0-4732-4802-A0BF-CF98CE7FBB7D}"/>
              </a:ext>
            </a:extLst>
          </p:cNvPr>
          <p:cNvSpPr txBox="1"/>
          <p:nvPr/>
        </p:nvSpPr>
        <p:spPr>
          <a:xfrm>
            <a:off x="2357715" y="2768769"/>
            <a:ext cx="4428565" cy="10156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6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Movie </a:t>
            </a:r>
            <a:r>
              <a:rPr lang="en-US" altLang="ko-KR" sz="6000" spc="-150" dirty="0" err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Holic</a:t>
            </a:r>
            <a:endParaRPr lang="ko-KR" altLang="en-US" sz="6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100576-0F97-41F9-A86F-085B75935FC1}"/>
              </a:ext>
            </a:extLst>
          </p:cNvPr>
          <p:cNvSpPr txBox="1"/>
          <p:nvPr/>
        </p:nvSpPr>
        <p:spPr>
          <a:xfrm>
            <a:off x="2886634" y="2370996"/>
            <a:ext cx="2994214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2019 KITRI</a:t>
            </a:r>
            <a:r>
              <a:rPr lang="ko-KR" altLang="en-US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pc="-150" dirty="0" err="1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디컨</a:t>
            </a:r>
            <a:r>
              <a:rPr lang="ko-KR" altLang="en-US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en-US" altLang="ko-KR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29</a:t>
            </a:r>
            <a:r>
              <a:rPr lang="ko-KR" altLang="en-US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 </a:t>
            </a:r>
            <a:r>
              <a:rPr lang="en-US" altLang="ko-KR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</a:t>
            </a:r>
            <a:r>
              <a:rPr lang="ko-KR" altLang="en-US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차 프로젝트</a:t>
            </a:r>
          </a:p>
        </p:txBody>
      </p:sp>
      <p:pic>
        <p:nvPicPr>
          <p:cNvPr id="7" name="그림 6" descr="개체이(가) 표시된 사진&#10;&#10;자동 생성된 설명">
            <a:extLst>
              <a:ext uri="{FF2B5EF4-FFF2-40B4-BE49-F238E27FC236}">
                <a16:creationId xmlns:a16="http://schemas.microsoft.com/office/drawing/2014/main" id="{9AF9560E-184D-47A9-A409-9EE815CC6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659" y="2345038"/>
            <a:ext cx="317270" cy="31727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6213CEE-9828-4C9C-8254-1139A787B7F7}"/>
              </a:ext>
            </a:extLst>
          </p:cNvPr>
          <p:cNvSpPr txBox="1"/>
          <p:nvPr/>
        </p:nvSpPr>
        <p:spPr>
          <a:xfrm>
            <a:off x="1655104" y="4166489"/>
            <a:ext cx="583378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</a:t>
            </a:r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권 범 준 </a:t>
            </a:r>
            <a:r>
              <a:rPr lang="en-US" altLang="ko-KR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,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박 광 규</a:t>
            </a:r>
            <a:r>
              <a:rPr lang="en-US" altLang="ko-KR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,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신 지 영</a:t>
            </a:r>
            <a:r>
              <a:rPr lang="en-US" altLang="ko-KR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,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이 소 담</a:t>
            </a:r>
            <a:r>
              <a:rPr lang="en-US" altLang="ko-KR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,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이 혜 린</a:t>
            </a:r>
            <a:r>
              <a:rPr lang="en-US" altLang="ko-KR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,   </a:t>
            </a:r>
            <a:r>
              <a:rPr lang="ko-KR" altLang="en-US" sz="1600" spc="-150" dirty="0">
                <a:solidFill>
                  <a:schemeClr val="bg1"/>
                </a:solidFill>
                <a:latin typeface="고양일산 L" panose="02020603020101020101" pitchFamily="18" charset="-127"/>
                <a:ea typeface="고양일산 L" panose="02020603020101020101" pitchFamily="18" charset="-127"/>
              </a:rPr>
              <a:t>정 현 정</a:t>
            </a:r>
          </a:p>
        </p:txBody>
      </p:sp>
    </p:spTree>
    <p:extLst>
      <p:ext uri="{BB962C8B-B14F-4D97-AF65-F5344CB8AC3E}">
        <p14:creationId xmlns:p14="http://schemas.microsoft.com/office/powerpoint/2010/main" val="4171116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텔레비전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2D8E25CD-3C84-4002-B71C-5DDFA885B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5913877" y="1549517"/>
            <a:ext cx="2848385" cy="4205819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02F50-A2E6-47CA-BA0C-0AA0DB113E62}"/>
              </a:ext>
            </a:extLst>
          </p:cNvPr>
          <p:cNvSpPr txBox="1"/>
          <p:nvPr/>
        </p:nvSpPr>
        <p:spPr>
          <a:xfrm>
            <a:off x="1878227" y="729746"/>
            <a:ext cx="42544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UI 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설계</a:t>
            </a:r>
          </a:p>
        </p:txBody>
      </p:sp>
      <p:pic>
        <p:nvPicPr>
          <p:cNvPr id="9" name="그림 8" descr="스크린샷, 실내, 벽이(가) 표시된 사진&#10;&#10;자동 생성된 설명">
            <a:extLst>
              <a:ext uri="{FF2B5EF4-FFF2-40B4-BE49-F238E27FC236}">
                <a16:creationId xmlns:a16="http://schemas.microsoft.com/office/drawing/2014/main" id="{C0ECEADA-EB91-4781-8317-9A4E80E4176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497"/>
          <a:stretch/>
        </p:blipFill>
        <p:spPr>
          <a:xfrm>
            <a:off x="381738" y="1549517"/>
            <a:ext cx="2765248" cy="4205819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 descr="검은색, 스크린샷, 앉아있는, 모니터이(가) 표시된 사진&#10;&#10;자동 생성된 설명">
            <a:extLst>
              <a:ext uri="{FF2B5EF4-FFF2-40B4-BE49-F238E27FC236}">
                <a16:creationId xmlns:a16="http://schemas.microsoft.com/office/drawing/2014/main" id="{04241B8F-FD13-4C79-BE18-E5FA0A9607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346"/>
          <a:stretch/>
        </p:blipFill>
        <p:spPr>
          <a:xfrm>
            <a:off x="2940797" y="1689353"/>
            <a:ext cx="3262406" cy="4205819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0096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스크린샷이(가) 표시된 사진&#10;&#10;자동 생성된 설명">
            <a:extLst>
              <a:ext uri="{FF2B5EF4-FFF2-40B4-BE49-F238E27FC236}">
                <a16:creationId xmlns:a16="http://schemas.microsoft.com/office/drawing/2014/main" id="{E47CC5B7-EB29-4FFD-96C6-70E5509CB7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9978"/>
          <a:stretch/>
        </p:blipFill>
        <p:spPr>
          <a:xfrm>
            <a:off x="338998" y="1630201"/>
            <a:ext cx="2847186" cy="4205819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02F50-A2E6-47CA-BA0C-0AA0DB113E62}"/>
              </a:ext>
            </a:extLst>
          </p:cNvPr>
          <p:cNvSpPr txBox="1"/>
          <p:nvPr/>
        </p:nvSpPr>
        <p:spPr>
          <a:xfrm>
            <a:off x="1878227" y="729746"/>
            <a:ext cx="42544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UI 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설계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D40F2EF-B93C-4025-93B0-FDC336835F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59" r="10771" b="71968"/>
          <a:stretch/>
        </p:blipFill>
        <p:spPr>
          <a:xfrm>
            <a:off x="5709336" y="1630201"/>
            <a:ext cx="3112880" cy="4205819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B8B6D7DA-F19A-4FEA-8675-511B49E3CE3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4249"/>
          <a:stretch/>
        </p:blipFill>
        <p:spPr>
          <a:xfrm>
            <a:off x="3015560" y="1782602"/>
            <a:ext cx="3112879" cy="4205819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9554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7" y="729746"/>
            <a:ext cx="64141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1-1.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영화 목록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영화진흥원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일별 박스오피스 조회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API 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CF371EB-95A5-4223-86E5-69D163062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66" b="10120"/>
          <a:stretch/>
        </p:blipFill>
        <p:spPr>
          <a:xfrm>
            <a:off x="1622036" y="2091711"/>
            <a:ext cx="5846903" cy="3097509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2ACAE5-6F54-4E91-B9DB-C9C6F10ECD9E}"/>
              </a:ext>
            </a:extLst>
          </p:cNvPr>
          <p:cNvSpPr txBox="1"/>
          <p:nvPr/>
        </p:nvSpPr>
        <p:spPr>
          <a:xfrm>
            <a:off x="2976666" y="5347754"/>
            <a:ext cx="3190667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일별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Box Office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목록</a:t>
            </a:r>
          </a:p>
        </p:txBody>
      </p:sp>
    </p:spTree>
    <p:extLst>
      <p:ext uri="{BB962C8B-B14F-4D97-AF65-F5344CB8AC3E}">
        <p14:creationId xmlns:p14="http://schemas.microsoft.com/office/powerpoint/2010/main" val="44561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7" y="729746"/>
            <a:ext cx="5015632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1-1.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영화 목록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영화진흥원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 목록 조회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API’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73A00A-573F-4AC9-830A-97AB369A5D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44"/>
          <a:stretch/>
        </p:blipFill>
        <p:spPr>
          <a:xfrm>
            <a:off x="292964" y="1785330"/>
            <a:ext cx="5450542" cy="2228301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40E24D-469E-4D9F-9236-1F274E2AE741}"/>
              </a:ext>
            </a:extLst>
          </p:cNvPr>
          <p:cNvSpPr txBox="1"/>
          <p:nvPr/>
        </p:nvSpPr>
        <p:spPr>
          <a:xfrm>
            <a:off x="5886942" y="2488699"/>
            <a:ext cx="319066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최신 개봉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A3ADDAF-7646-41C5-A8AA-3B5556A3A1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939" y="3899953"/>
            <a:ext cx="5171688" cy="2228301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57F97B6-3BC8-4EF2-8E18-4CEB4F6D979A}"/>
              </a:ext>
            </a:extLst>
          </p:cNvPr>
          <p:cNvSpPr/>
          <p:nvPr/>
        </p:nvSpPr>
        <p:spPr>
          <a:xfrm>
            <a:off x="6483576" y="4660160"/>
            <a:ext cx="23968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③</a:t>
            </a:r>
            <a:endParaRPr lang="en-US" altLang="ko-KR" sz="2000" spc="-150" dirty="0">
              <a:solidFill>
                <a:srgbClr val="FFC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회원 선호 장르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목록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5980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6" y="729746"/>
            <a:ext cx="7005797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1-2.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영화 상세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영화진흥원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 상세 조회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API  + 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네이버 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영화 검색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API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D2895A7-6068-44E6-BAC8-1A640104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44" t="6807" r="25367" b="4423"/>
          <a:stretch/>
        </p:blipFill>
        <p:spPr>
          <a:xfrm>
            <a:off x="403412" y="1469575"/>
            <a:ext cx="5056095" cy="4990616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35EA49A9-F9C4-4A5B-B81C-DB8CAE1D3F43}"/>
              </a:ext>
            </a:extLst>
          </p:cNvPr>
          <p:cNvSpPr/>
          <p:nvPr/>
        </p:nvSpPr>
        <p:spPr>
          <a:xfrm>
            <a:off x="403412" y="2087506"/>
            <a:ext cx="1792942" cy="1877377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157073-7F29-4BF9-BB52-D47205F530AA}"/>
              </a:ext>
            </a:extLst>
          </p:cNvPr>
          <p:cNvSpPr/>
          <p:nvPr/>
        </p:nvSpPr>
        <p:spPr>
          <a:xfrm>
            <a:off x="2888936" y="5547455"/>
            <a:ext cx="871686" cy="91273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53ED69-EB1D-4CC8-9BED-BFB9A31180EA}"/>
              </a:ext>
            </a:extLst>
          </p:cNvPr>
          <p:cNvSpPr txBox="1"/>
          <p:nvPr/>
        </p:nvSpPr>
        <p:spPr>
          <a:xfrm>
            <a:off x="5845756" y="4695442"/>
            <a:ext cx="3190667" cy="10156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</a:t>
            </a:r>
            <a:endParaRPr lang="en-US" altLang="ko-KR" sz="2000" spc="-150" dirty="0">
              <a:solidFill>
                <a:srgbClr val="FAFAFA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네이버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인물 검색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결과</a:t>
            </a:r>
            <a:endParaRPr lang="en-US" altLang="ko-KR" sz="2000" spc="-150" dirty="0">
              <a:solidFill>
                <a:srgbClr val="FFC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000" spc="-150" dirty="0" err="1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크롤링</a:t>
            </a:r>
            <a:endParaRPr lang="en-US" altLang="ko-KR" sz="2000" spc="-150" dirty="0">
              <a:solidFill>
                <a:srgbClr val="FAFAFA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8C8EF-819E-4E64-B900-7B4105CD0F69}"/>
              </a:ext>
            </a:extLst>
          </p:cNvPr>
          <p:cNvSpPr txBox="1"/>
          <p:nvPr/>
        </p:nvSpPr>
        <p:spPr>
          <a:xfrm>
            <a:off x="5845756" y="2616369"/>
            <a:ext cx="3190667" cy="10156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endParaRPr lang="en-US" altLang="ko-KR" sz="2000" spc="-150" dirty="0">
              <a:solidFill>
                <a:srgbClr val="FAFAFA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네이버 </a:t>
            </a:r>
            <a:r>
              <a:rPr lang="en-US" altLang="ko-KR" sz="20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포스터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URL</a:t>
            </a:r>
          </a:p>
          <a:p>
            <a:pPr algn="ctr"/>
            <a:r>
              <a:rPr lang="ko-KR" altLang="en-US" sz="2000" spc="-150" dirty="0" err="1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크롤링</a:t>
            </a:r>
            <a:endParaRPr lang="en-US" altLang="ko-KR" sz="2000" spc="-150" dirty="0">
              <a:solidFill>
                <a:srgbClr val="FAFAFA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B5DAE3-5FA6-4024-A84D-267C722C3703}"/>
              </a:ext>
            </a:extLst>
          </p:cNvPr>
          <p:cNvSpPr txBox="1"/>
          <p:nvPr/>
        </p:nvSpPr>
        <p:spPr>
          <a:xfrm>
            <a:off x="5550304" y="2795361"/>
            <a:ext cx="716409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 . 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98BC1F-F16E-47B5-8233-B8393F864895}"/>
              </a:ext>
            </a:extLst>
          </p:cNvPr>
          <p:cNvSpPr txBox="1"/>
          <p:nvPr/>
        </p:nvSpPr>
        <p:spPr>
          <a:xfrm>
            <a:off x="5550304" y="4972442"/>
            <a:ext cx="716409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FAFAFA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2385103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F3417AD6-8EBB-4109-9A00-3BA7CC56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82" y="2224598"/>
            <a:ext cx="3727621" cy="3477216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7" y="729746"/>
            <a:ext cx="4254400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2.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예고편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          </a:t>
            </a:r>
            <a:r>
              <a:rPr lang="en-US" altLang="ko-KR" sz="2000" spc="-150" dirty="0" err="1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Youtube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동영상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API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3E93AFF-63CC-46D3-8890-935BAA2266A4}"/>
              </a:ext>
            </a:extLst>
          </p:cNvPr>
          <p:cNvSpPr/>
          <p:nvPr/>
        </p:nvSpPr>
        <p:spPr>
          <a:xfrm>
            <a:off x="2583582" y="5197357"/>
            <a:ext cx="1094978" cy="1825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DA61E9-409A-46FF-9AE5-3524BD0784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4" t="3112" r="3783" b="3961"/>
          <a:stretch/>
        </p:blipFill>
        <p:spPr>
          <a:xfrm>
            <a:off x="2322757" y="1478118"/>
            <a:ext cx="6331602" cy="4697883"/>
          </a:xfrm>
          <a:prstGeom prst="roundRect">
            <a:avLst>
              <a:gd name="adj" fmla="val 584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80F8B0C-2860-4A3B-9B66-AB4F70A4A8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979" y="799469"/>
            <a:ext cx="302434" cy="30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7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7" y="729746"/>
            <a:ext cx="4254400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3.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리뷰 목록 및 상세 조회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73A00A-573F-4AC9-830A-97AB369A5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0"/>
          <a:stretch/>
        </p:blipFill>
        <p:spPr>
          <a:xfrm>
            <a:off x="230211" y="1466239"/>
            <a:ext cx="4933460" cy="2847518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40E24D-469E-4D9F-9236-1F274E2AE741}"/>
              </a:ext>
            </a:extLst>
          </p:cNvPr>
          <p:cNvSpPr txBox="1"/>
          <p:nvPr/>
        </p:nvSpPr>
        <p:spPr>
          <a:xfrm>
            <a:off x="5510424" y="2158906"/>
            <a:ext cx="18764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 err="1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영화별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리뷰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목록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560E954-542F-4909-B8A9-549668E7A3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11" t="29003" r="20541" b="20865"/>
          <a:stretch/>
        </p:blipFill>
        <p:spPr>
          <a:xfrm>
            <a:off x="1104775" y="3581400"/>
            <a:ext cx="5472449" cy="2630127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030152-2A88-4EEA-B111-CC6A3612D0F7}"/>
              </a:ext>
            </a:extLst>
          </p:cNvPr>
          <p:cNvSpPr txBox="1"/>
          <p:nvPr/>
        </p:nvSpPr>
        <p:spPr>
          <a:xfrm>
            <a:off x="6935812" y="4542520"/>
            <a:ext cx="1876494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리뷰 상세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18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7" y="729746"/>
            <a:ext cx="4254400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4.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주간 인기 리스트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373A00A-573F-4AC9-830A-97AB369A5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5294" y="1847144"/>
            <a:ext cx="6912158" cy="3163712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40E24D-469E-4D9F-9236-1F274E2AE741}"/>
              </a:ext>
            </a:extLst>
          </p:cNvPr>
          <p:cNvSpPr txBox="1"/>
          <p:nvPr/>
        </p:nvSpPr>
        <p:spPr>
          <a:xfrm>
            <a:off x="3454459" y="5206880"/>
            <a:ext cx="223508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주간 인기 리스트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목록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069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6" y="729746"/>
            <a:ext cx="4652683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5.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회원 영화 취향 통계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en-US" altLang="ko-KR" sz="2000" spc="-150" dirty="0" err="1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Amcharts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 library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85FD4B3-FC51-42BA-910E-06D265FF17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360" y="1610670"/>
            <a:ext cx="4415630" cy="2190904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9303E2C-76BD-4C96-B881-8ADE10F4C9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5505" y="3426471"/>
            <a:ext cx="4652683" cy="2701784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690179-8C65-4C49-8CD9-D6FDE28D3A7B}"/>
              </a:ext>
            </a:extLst>
          </p:cNvPr>
          <p:cNvSpPr txBox="1"/>
          <p:nvPr/>
        </p:nvSpPr>
        <p:spPr>
          <a:xfrm>
            <a:off x="5890580" y="2164101"/>
            <a:ext cx="223508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 err="1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별점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분포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통계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D0BAE3-72BC-4943-86E6-E235CEFCE548}"/>
              </a:ext>
            </a:extLst>
          </p:cNvPr>
          <p:cNvSpPr txBox="1"/>
          <p:nvPr/>
        </p:nvSpPr>
        <p:spPr>
          <a:xfrm>
            <a:off x="1183892" y="4680930"/>
            <a:ext cx="223508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선호 장르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통계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20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18F545E-5275-4A95-948B-6F58F3F5AF9C}"/>
              </a:ext>
            </a:extLst>
          </p:cNvPr>
          <p:cNvSpPr/>
          <p:nvPr/>
        </p:nvSpPr>
        <p:spPr>
          <a:xfrm>
            <a:off x="5513294" y="3514164"/>
            <a:ext cx="3381688" cy="2238639"/>
          </a:xfrm>
          <a:prstGeom prst="roundRect">
            <a:avLst/>
          </a:prstGeom>
          <a:solidFill>
            <a:schemeClr val="bg1">
              <a:alpha val="88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6" y="729746"/>
            <a:ext cx="4652683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5.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회원 영화 취향 통계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‘</a:t>
            </a:r>
            <a:r>
              <a:rPr lang="en-US" altLang="ko-KR" sz="2000" spc="-150" dirty="0" err="1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Amcharts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’ library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690179-8C65-4C49-8CD9-D6FDE28D3A7B}"/>
              </a:ext>
            </a:extLst>
          </p:cNvPr>
          <p:cNvSpPr txBox="1"/>
          <p:nvPr/>
        </p:nvSpPr>
        <p:spPr>
          <a:xfrm>
            <a:off x="6013663" y="1828308"/>
            <a:ext cx="223508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③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선호 감독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,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배우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통계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37ED12-FFA6-4628-8BB2-02A3DD1D048A}"/>
              </a:ext>
            </a:extLst>
          </p:cNvPr>
          <p:cNvSpPr txBox="1"/>
          <p:nvPr/>
        </p:nvSpPr>
        <p:spPr>
          <a:xfrm>
            <a:off x="5645745" y="3803737"/>
            <a:ext cx="3116786" cy="156966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선호도 판정 알고리즘</a:t>
            </a:r>
            <a:endParaRPr lang="en-US" altLang="ko-KR" sz="2800" spc="-15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endParaRPr lang="en-US" altLang="ko-KR" sz="2000" spc="-15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endParaRPr lang="en-US" altLang="ko-KR" sz="2000" spc="-15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800" spc="-15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별점</a:t>
            </a:r>
            <a:r>
              <a:rPr lang="ko-KR" altLang="en-US" sz="2800" spc="-15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총합  </a:t>
            </a:r>
            <a:r>
              <a:rPr lang="en-US" altLang="ko-KR" sz="2800" spc="-15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X  </a:t>
            </a:r>
            <a:r>
              <a:rPr lang="ko-KR" altLang="en-US" sz="2800" spc="-15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리뷰 개수</a:t>
            </a:r>
            <a:endParaRPr lang="en-US" altLang="ko-KR" sz="2800" spc="-15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5060B1-CBF0-4281-AF00-6C5F12F54176}"/>
              </a:ext>
            </a:extLst>
          </p:cNvPr>
          <p:cNvSpPr txBox="1"/>
          <p:nvPr/>
        </p:nvSpPr>
        <p:spPr>
          <a:xfrm rot="5400000">
            <a:off x="6934733" y="2622842"/>
            <a:ext cx="696515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 . .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BD421FB-E684-4EED-B86B-EC7E217754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018" y="1469575"/>
            <a:ext cx="2893233" cy="4391738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85FD4B3-FC51-42BA-910E-06D265FF17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5219"/>
          <a:stretch/>
        </p:blipFill>
        <p:spPr>
          <a:xfrm>
            <a:off x="2122619" y="2006603"/>
            <a:ext cx="3134984" cy="4391738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EC728158-F30B-4416-8D66-EF58BADE3388}"/>
              </a:ext>
            </a:extLst>
          </p:cNvPr>
          <p:cNvGrpSpPr/>
          <p:nvPr/>
        </p:nvGrpSpPr>
        <p:grpSpPr>
          <a:xfrm>
            <a:off x="5899137" y="4624248"/>
            <a:ext cx="942949" cy="209270"/>
            <a:chOff x="6045160" y="4979806"/>
            <a:chExt cx="1057699" cy="234737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9F2F3A26-ADE0-438E-9FE4-F76A74B8DC03}"/>
                </a:ext>
              </a:extLst>
            </p:cNvPr>
            <p:cNvGrpSpPr/>
            <p:nvPr/>
          </p:nvGrpSpPr>
          <p:grpSpPr>
            <a:xfrm>
              <a:off x="6045160" y="4979806"/>
              <a:ext cx="646305" cy="234737"/>
              <a:chOff x="6013663" y="4979806"/>
              <a:chExt cx="646305" cy="234737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DE071DF5-F6C8-43CE-8DD7-E8BB8C9127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13663" y="4979806"/>
                <a:ext cx="234737" cy="234737"/>
              </a:xfrm>
              <a:prstGeom prst="rect">
                <a:avLst/>
              </a:prstGeom>
            </p:spPr>
          </p:pic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C5FEED45-B78C-4D8C-A222-79209630EE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13818" y="4979806"/>
                <a:ext cx="234737" cy="234737"/>
              </a:xfrm>
              <a:prstGeom prst="rect">
                <a:avLst/>
              </a:prstGeom>
            </p:spPr>
          </p:pic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8DF37976-57C6-4101-8626-11755CA88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25231" y="4979806"/>
                <a:ext cx="234737" cy="234737"/>
              </a:xfrm>
              <a:prstGeom prst="rect">
                <a:avLst/>
              </a:prstGeom>
            </p:spPr>
          </p:pic>
        </p:grp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8ECBC46-0B5A-4B5F-A09E-60A7FD6B9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0132" y="4979806"/>
              <a:ext cx="234737" cy="23473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D7EBF1A5-66F0-448A-A1EA-7FA52F187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8122" y="4979806"/>
              <a:ext cx="234737" cy="234737"/>
            </a:xfrm>
            <a:prstGeom prst="rect">
              <a:avLst/>
            </a:prstGeom>
          </p:spPr>
        </p:pic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8B459B5A-C092-4151-8F64-BE521DBE8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656" y="4624248"/>
            <a:ext cx="209270" cy="20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82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3133817" y="952499"/>
            <a:ext cx="2885243" cy="46315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0" y="1411159"/>
            <a:ext cx="9144000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spc="60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INDEX</a:t>
            </a:r>
            <a:endParaRPr lang="ko-KR" altLang="en-US" sz="4000" b="1" spc="60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548573" y="2642591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96890" y="3034794"/>
            <a:ext cx="91440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7653" y="2642591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2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71327" y="3062542"/>
            <a:ext cx="1706171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마인드 맵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-548573" y="3496671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3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600774" y="3880946"/>
            <a:ext cx="799585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U I</a:t>
            </a:r>
            <a:endParaRPr lang="ko-KR" altLang="en-US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3231516" y="1032511"/>
            <a:ext cx="110490" cy="1104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5837556" y="1032511"/>
            <a:ext cx="110490" cy="1104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231516" y="5390335"/>
            <a:ext cx="110490" cy="1104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837556" y="5390335"/>
            <a:ext cx="110490" cy="1104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541283-CE50-4983-A709-6E2C1128F939}"/>
              </a:ext>
            </a:extLst>
          </p:cNvPr>
          <p:cNvSpPr txBox="1"/>
          <p:nvPr/>
        </p:nvSpPr>
        <p:spPr>
          <a:xfrm>
            <a:off x="567653" y="3496671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4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C1010-B340-4C6D-A733-B4E9645A0CFE}"/>
              </a:ext>
            </a:extLst>
          </p:cNvPr>
          <p:cNvSpPr txBox="1"/>
          <p:nvPr/>
        </p:nvSpPr>
        <p:spPr>
          <a:xfrm>
            <a:off x="567653" y="4350751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6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172C71-A9DF-40D2-A822-7189A33C85B6}"/>
              </a:ext>
            </a:extLst>
          </p:cNvPr>
          <p:cNvSpPr txBox="1"/>
          <p:nvPr/>
        </p:nvSpPr>
        <p:spPr>
          <a:xfrm>
            <a:off x="552413" y="4743166"/>
            <a:ext cx="91440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시연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C58223-54A3-42ED-B79E-2D83DA8CB302}"/>
              </a:ext>
            </a:extLst>
          </p:cNvPr>
          <p:cNvSpPr txBox="1"/>
          <p:nvPr/>
        </p:nvSpPr>
        <p:spPr>
          <a:xfrm>
            <a:off x="4440313" y="3880946"/>
            <a:ext cx="13682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일정표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E3829D-ABB5-4EEA-AF5D-6477261A466C}"/>
              </a:ext>
            </a:extLst>
          </p:cNvPr>
          <p:cNvSpPr txBox="1"/>
          <p:nvPr/>
        </p:nvSpPr>
        <p:spPr>
          <a:xfrm>
            <a:off x="-556193" y="4360430"/>
            <a:ext cx="914400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</a:t>
            </a:r>
            <a:r>
              <a:rPr lang="en-US" altLang="ko-KR" sz="24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5</a:t>
            </a:r>
            <a:endParaRPr lang="ko-KR" altLang="en-US" sz="2400" b="1" spc="300" dirty="0">
              <a:solidFill>
                <a:schemeClr val="tx1">
                  <a:lumMod val="50000"/>
                  <a:lumOff val="50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2B64F9-4578-405E-83A0-C62CFDA372F5}"/>
              </a:ext>
            </a:extLst>
          </p:cNvPr>
          <p:cNvSpPr txBox="1"/>
          <p:nvPr/>
        </p:nvSpPr>
        <p:spPr>
          <a:xfrm>
            <a:off x="-571433" y="4752845"/>
            <a:ext cx="914400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DB  Table</a:t>
            </a:r>
            <a:endParaRPr lang="ko-KR" altLang="en-US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08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6" y="729746"/>
            <a:ext cx="4652683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6. </a:t>
            </a:r>
            <a:r>
              <a:rPr lang="ko-KR" altLang="en-US" sz="2000" spc="-150" dirty="0" err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팔로잉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회원 활동 로그 조회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1EE20C-9B59-45CB-A424-D412071D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33" t="16653" r="16944" b="22706"/>
          <a:stretch/>
        </p:blipFill>
        <p:spPr>
          <a:xfrm>
            <a:off x="197300" y="1936377"/>
            <a:ext cx="6436583" cy="3612776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3800EA-2E74-41D6-8F5B-7CE525008EF9}"/>
              </a:ext>
            </a:extLst>
          </p:cNvPr>
          <p:cNvSpPr txBox="1"/>
          <p:nvPr/>
        </p:nvSpPr>
        <p:spPr>
          <a:xfrm>
            <a:off x="6530909" y="3172180"/>
            <a:ext cx="2716305" cy="10156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좋아요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,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리스트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,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댓글</a:t>
            </a:r>
            <a:endParaRPr lang="en-US" altLang="ko-KR" sz="2000" spc="-150" dirty="0">
              <a:solidFill>
                <a:srgbClr val="FFC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활동 로그 출력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3641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3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9DF7E1-BA36-471F-9AC9-7D2A92AEB688}"/>
              </a:ext>
            </a:extLst>
          </p:cNvPr>
          <p:cNvSpPr txBox="1"/>
          <p:nvPr/>
        </p:nvSpPr>
        <p:spPr>
          <a:xfrm>
            <a:off x="1878226" y="729746"/>
            <a:ext cx="4652683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7.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신고 게시글 </a:t>
            </a:r>
            <a:r>
              <a:rPr lang="en-US" altLang="ko-KR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&amp;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회원 관리</a:t>
            </a:r>
            <a:endParaRPr lang="ko-KR" altLang="en-US" sz="2000" spc="-150" dirty="0">
              <a:solidFill>
                <a:srgbClr val="FFC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5FFE2-E73C-429C-A037-DCDAD5BE5448}"/>
              </a:ext>
            </a:extLst>
          </p:cNvPr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UI (User Interface)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CF22914-C1E8-4C16-A931-10B0368F4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53"/>
          <a:stretch/>
        </p:blipFill>
        <p:spPr>
          <a:xfrm>
            <a:off x="292964" y="1613994"/>
            <a:ext cx="5175507" cy="2721207"/>
          </a:xfrm>
          <a:prstGeom prst="rect">
            <a:avLst/>
          </a:prstGeom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A08B1BB4-6566-451A-BC79-95F0C725FAB7}"/>
              </a:ext>
            </a:extLst>
          </p:cNvPr>
          <p:cNvGrpSpPr/>
          <p:nvPr/>
        </p:nvGrpSpPr>
        <p:grpSpPr>
          <a:xfrm>
            <a:off x="1511493" y="3304721"/>
            <a:ext cx="4652684" cy="2721208"/>
            <a:chOff x="847817" y="1577787"/>
            <a:chExt cx="4652684" cy="2816672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A5606C1-40A8-4F95-8175-1C60E8066D55}"/>
                </a:ext>
              </a:extLst>
            </p:cNvPr>
            <p:cNvSpPr/>
            <p:nvPr/>
          </p:nvSpPr>
          <p:spPr>
            <a:xfrm>
              <a:off x="847818" y="1577787"/>
              <a:ext cx="4652683" cy="2816671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375FD5F-3496-442C-91E7-01D5AD0D14B8}"/>
                </a:ext>
              </a:extLst>
            </p:cNvPr>
            <p:cNvGrpSpPr/>
            <p:nvPr/>
          </p:nvGrpSpPr>
          <p:grpSpPr>
            <a:xfrm>
              <a:off x="847817" y="1577788"/>
              <a:ext cx="4652684" cy="2816671"/>
              <a:chOff x="644035" y="1555074"/>
              <a:chExt cx="7121063" cy="4310994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93E40A2-60D3-46D4-BB46-B67CEE1E8E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90" t="12630" r="1604"/>
              <a:stretch/>
            </p:blipFill>
            <p:spPr>
              <a:xfrm>
                <a:off x="644035" y="1555074"/>
                <a:ext cx="7121063" cy="3580064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AF6F9A22-D077-498C-899A-393D1168AE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821" b="14704"/>
              <a:stretch/>
            </p:blipFill>
            <p:spPr>
              <a:xfrm>
                <a:off x="644035" y="4773140"/>
                <a:ext cx="7121063" cy="1092928"/>
              </a:xfrm>
              <a:prstGeom prst="rect">
                <a:avLst/>
              </a:prstGeom>
            </p:spPr>
          </p:pic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551CC34-C771-4E48-B27A-C424C37DA846}"/>
              </a:ext>
            </a:extLst>
          </p:cNvPr>
          <p:cNvSpPr txBox="1"/>
          <p:nvPr/>
        </p:nvSpPr>
        <p:spPr>
          <a:xfrm>
            <a:off x="6164177" y="2096413"/>
            <a:ext cx="2235082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신고 게시글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559739-398E-41BB-B854-0FA7BC7896D7}"/>
              </a:ext>
            </a:extLst>
          </p:cNvPr>
          <p:cNvSpPr txBox="1"/>
          <p:nvPr/>
        </p:nvSpPr>
        <p:spPr>
          <a:xfrm>
            <a:off x="6530908" y="4297657"/>
            <a:ext cx="2320127" cy="70788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endParaRPr lang="en-US" altLang="ko-KR" sz="2000" spc="-150" dirty="0">
              <a:solidFill>
                <a:schemeClr val="bg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/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회원 휴면  </a:t>
            </a:r>
            <a:r>
              <a:rPr lang="en-US" altLang="ko-KR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&amp; </a:t>
            </a:r>
            <a:r>
              <a:rPr lang="ko-KR" altLang="en-US" sz="2000" spc="-150" dirty="0">
                <a:solidFill>
                  <a:srgbClr val="FFC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탈퇴  </a:t>
            </a:r>
            <a:r>
              <a:rPr lang="ko-KR" altLang="en-US" sz="20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</a:t>
            </a:r>
            <a:endParaRPr lang="en-US" altLang="ko-KR" sz="20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6281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DB</a:t>
            </a:r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Table</a:t>
            </a:r>
            <a:endParaRPr lang="ko-KR" altLang="en-US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4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BB13FA-8311-4F5A-BDEF-ED249936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742" y="1354207"/>
            <a:ext cx="7784516" cy="48333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AF5938-7513-4F4B-8598-3B39D336BFBA}"/>
              </a:ext>
            </a:extLst>
          </p:cNvPr>
          <p:cNvSpPr txBox="1"/>
          <p:nvPr/>
        </p:nvSpPr>
        <p:spPr>
          <a:xfrm>
            <a:off x="5701553" y="1681644"/>
            <a:ext cx="3666565" cy="76944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4400" spc="-150" dirty="0">
                <a:solidFill>
                  <a:srgbClr val="FF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ERD</a:t>
            </a:r>
            <a:r>
              <a:rPr lang="ko-KR" altLang="en-US" sz="4400" spc="-150" dirty="0">
                <a:solidFill>
                  <a:srgbClr val="FF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수정필요</a:t>
            </a:r>
          </a:p>
        </p:txBody>
      </p:sp>
    </p:spTree>
    <p:extLst>
      <p:ext uri="{BB962C8B-B14F-4D97-AF65-F5344CB8AC3E}">
        <p14:creationId xmlns:p14="http://schemas.microsoft.com/office/powerpoint/2010/main" val="1304036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일정표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5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32FDD9-A54D-4427-83AD-2B8309F4E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37" y="2075834"/>
            <a:ext cx="8035526" cy="3365741"/>
          </a:xfrm>
          <a:prstGeom prst="rect">
            <a:avLst/>
          </a:prstGeom>
          <a:ln w="28575">
            <a:solidFill>
              <a:srgbClr val="E6E6E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6498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시연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6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AA3CB7-22DC-4182-BCFD-58DD3750F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488" y="2495908"/>
            <a:ext cx="1351024" cy="1351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817BC8-A4BB-4BFF-BA45-A0C754A3AA68}"/>
              </a:ext>
            </a:extLst>
          </p:cNvPr>
          <p:cNvSpPr txBox="1"/>
          <p:nvPr/>
        </p:nvSpPr>
        <p:spPr>
          <a:xfrm>
            <a:off x="3148011" y="4155903"/>
            <a:ext cx="2937628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36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프로그램 시연</a:t>
            </a:r>
          </a:p>
        </p:txBody>
      </p:sp>
    </p:spTree>
    <p:extLst>
      <p:ext uri="{BB962C8B-B14F-4D97-AF65-F5344CB8AC3E}">
        <p14:creationId xmlns:p14="http://schemas.microsoft.com/office/powerpoint/2010/main" val="1000320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866FAE-9F24-4526-8B45-2F2BE8BD2B65}"/>
              </a:ext>
            </a:extLst>
          </p:cNvPr>
          <p:cNvSpPr txBox="1"/>
          <p:nvPr/>
        </p:nvSpPr>
        <p:spPr>
          <a:xfrm>
            <a:off x="3767970" y="4084185"/>
            <a:ext cx="1834970" cy="76944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44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Q &amp; A</a:t>
            </a:r>
            <a:endParaRPr lang="ko-KR" altLang="en-US" sz="44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35B25F-38AD-4455-BD2A-ECC4A3DB7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488" y="2495908"/>
            <a:ext cx="1351024" cy="135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51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866FAE-9F24-4526-8B45-2F2BE8BD2B65}"/>
              </a:ext>
            </a:extLst>
          </p:cNvPr>
          <p:cNvSpPr txBox="1"/>
          <p:nvPr/>
        </p:nvSpPr>
        <p:spPr>
          <a:xfrm>
            <a:off x="3151094" y="4075221"/>
            <a:ext cx="2841811" cy="76944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44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감사합니다</a:t>
            </a:r>
            <a:r>
              <a:rPr lang="en-US" altLang="ko-KR" sz="4400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</a:t>
            </a:r>
            <a:endParaRPr lang="ko-KR" altLang="en-US" sz="4400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35B25F-38AD-4455-BD2A-ECC4A3DB7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488" y="2495908"/>
            <a:ext cx="1351024" cy="135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2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소개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5534" y="775924"/>
            <a:ext cx="7368466" cy="49244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ko-KR" altLang="en-US" sz="2600" spc="-150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1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09E284-F8D7-43FC-9FB4-FB67A83F809C}"/>
              </a:ext>
            </a:extLst>
          </p:cNvPr>
          <p:cNvSpPr txBox="1"/>
          <p:nvPr/>
        </p:nvSpPr>
        <p:spPr>
          <a:xfrm>
            <a:off x="390495" y="4163938"/>
            <a:ext cx="2184344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위시 리스트 관리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7A4504-177E-4F66-8DB8-0A2087EEDD4F}"/>
              </a:ext>
            </a:extLst>
          </p:cNvPr>
          <p:cNvSpPr txBox="1"/>
          <p:nvPr/>
        </p:nvSpPr>
        <p:spPr>
          <a:xfrm>
            <a:off x="390495" y="3577828"/>
            <a:ext cx="2697943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추천 영화 리스트 작성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90048A-12E1-401C-82B1-649B03DC1A89}"/>
              </a:ext>
            </a:extLst>
          </p:cNvPr>
          <p:cNvSpPr txBox="1"/>
          <p:nvPr/>
        </p:nvSpPr>
        <p:spPr>
          <a:xfrm>
            <a:off x="4942596" y="3577828"/>
            <a:ext cx="288733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취향을 분석하여 영화 추천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B80E57-099B-495F-A23F-48FC09840553}"/>
              </a:ext>
            </a:extLst>
          </p:cNvPr>
          <p:cNvSpPr txBox="1"/>
          <p:nvPr/>
        </p:nvSpPr>
        <p:spPr>
          <a:xfrm>
            <a:off x="4942596" y="4194208"/>
            <a:ext cx="334453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위시 리스트 및 개인 컬렉션 관리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6BC43A-2FDA-4A48-88FD-9B621907DDAE}"/>
              </a:ext>
            </a:extLst>
          </p:cNvPr>
          <p:cNvSpPr txBox="1"/>
          <p:nvPr/>
        </p:nvSpPr>
        <p:spPr>
          <a:xfrm>
            <a:off x="4942596" y="4810588"/>
            <a:ext cx="2554665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평가한 영화 목록 조회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D396721-DB1E-4D12-9FF5-510DEEFA3AC3}"/>
              </a:ext>
            </a:extLst>
          </p:cNvPr>
          <p:cNvCxnSpPr/>
          <p:nvPr/>
        </p:nvCxnSpPr>
        <p:spPr>
          <a:xfrm>
            <a:off x="4572000" y="1657148"/>
            <a:ext cx="0" cy="40519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FE3115F-8F66-4020-AA22-CD2DC5FE1CBB}"/>
              </a:ext>
            </a:extLst>
          </p:cNvPr>
          <p:cNvSpPr txBox="1"/>
          <p:nvPr/>
        </p:nvSpPr>
        <p:spPr>
          <a:xfrm>
            <a:off x="390495" y="4750048"/>
            <a:ext cx="2939357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 본 날짜 </a:t>
            </a:r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&amp; 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리뷰 등록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6E6F84-47C2-4D22-B9A3-EA0E60E2959D}"/>
              </a:ext>
            </a:extLst>
          </p:cNvPr>
          <p:cNvSpPr txBox="1"/>
          <p:nvPr/>
        </p:nvSpPr>
        <p:spPr>
          <a:xfrm>
            <a:off x="365328" y="5336158"/>
            <a:ext cx="2939357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소셜 기능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EDE56E-20F8-432C-82AE-F21A271E138F}"/>
              </a:ext>
            </a:extLst>
          </p:cNvPr>
          <p:cNvSpPr txBox="1"/>
          <p:nvPr/>
        </p:nvSpPr>
        <p:spPr>
          <a:xfrm>
            <a:off x="4942596" y="5373737"/>
            <a:ext cx="2939357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소셜 기능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C18C952-B3EC-414E-ACF7-D2BDA08EA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13" y="1757136"/>
            <a:ext cx="2543175" cy="67627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BA9EDA6-BCF8-4E12-8F65-96FB2DC6E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085" y="1757136"/>
            <a:ext cx="2492206" cy="65420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84F09BA-6DA0-4091-881D-B88F26A88AF8}"/>
              </a:ext>
            </a:extLst>
          </p:cNvPr>
          <p:cNvSpPr txBox="1"/>
          <p:nvPr/>
        </p:nvSpPr>
        <p:spPr>
          <a:xfrm>
            <a:off x="4945083" y="2770324"/>
            <a:ext cx="266372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추천 서비스 </a:t>
            </a:r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4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3B6A740-ADDD-4E60-BCF9-8FC9848B3EA3}"/>
              </a:ext>
            </a:extLst>
          </p:cNvPr>
          <p:cNvSpPr txBox="1"/>
          <p:nvPr/>
        </p:nvSpPr>
        <p:spPr>
          <a:xfrm>
            <a:off x="365327" y="2774787"/>
            <a:ext cx="2814095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 기록 서비스 </a:t>
            </a:r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4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5424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소개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5534" y="775924"/>
            <a:ext cx="7368466" cy="49244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ko-KR" altLang="en-US" sz="2600" spc="-150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1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F40E50E-4FF8-48D2-8C3D-AEAA6E9FC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13" y="1757136"/>
            <a:ext cx="2543175" cy="6762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0B6E368-FAFA-41FD-B8E0-4A1BE462B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085" y="1757136"/>
            <a:ext cx="2492206" cy="6542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109E284-F8D7-43FC-9FB4-FB67A83F809C}"/>
              </a:ext>
            </a:extLst>
          </p:cNvPr>
          <p:cNvSpPr txBox="1"/>
          <p:nvPr/>
        </p:nvSpPr>
        <p:spPr>
          <a:xfrm>
            <a:off x="367812" y="4245410"/>
            <a:ext cx="4019617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정보는 많으나 한눈에 파악하기 어려움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7A4504-177E-4F66-8DB8-0A2087EEDD4F}"/>
              </a:ext>
            </a:extLst>
          </p:cNvPr>
          <p:cNvSpPr txBox="1"/>
          <p:nvPr/>
        </p:nvSpPr>
        <p:spPr>
          <a:xfrm>
            <a:off x="367813" y="3659300"/>
            <a:ext cx="376398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관람 기록의 관리가 편리함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90048A-12E1-401C-82B1-649B03DC1A89}"/>
              </a:ext>
            </a:extLst>
          </p:cNvPr>
          <p:cNvSpPr txBox="1"/>
          <p:nvPr/>
        </p:nvSpPr>
        <p:spPr>
          <a:xfrm>
            <a:off x="4945084" y="3598760"/>
            <a:ext cx="4081465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개인 취향에 맞는 영화를 </a:t>
            </a:r>
            <a:r>
              <a:rPr lang="ko-KR" altLang="en-US" spc="-150" dirty="0" err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골라보기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좋음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B80E57-099B-495F-A23F-48FC09840553}"/>
              </a:ext>
            </a:extLst>
          </p:cNvPr>
          <p:cNvSpPr txBox="1"/>
          <p:nvPr/>
        </p:nvSpPr>
        <p:spPr>
          <a:xfrm>
            <a:off x="4945085" y="4215140"/>
            <a:ext cx="376399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관람 기록을 관리하기 불편함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D396721-DB1E-4D12-9FF5-510DEEFA3AC3}"/>
              </a:ext>
            </a:extLst>
          </p:cNvPr>
          <p:cNvCxnSpPr/>
          <p:nvPr/>
        </p:nvCxnSpPr>
        <p:spPr>
          <a:xfrm>
            <a:off x="4572000" y="1657148"/>
            <a:ext cx="0" cy="40519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C7BFD21-9062-48E7-9B81-1E9E406FABB3}"/>
              </a:ext>
            </a:extLst>
          </p:cNvPr>
          <p:cNvSpPr txBox="1"/>
          <p:nvPr/>
        </p:nvSpPr>
        <p:spPr>
          <a:xfrm>
            <a:off x="4945084" y="2770324"/>
            <a:ext cx="2573936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추천 서비스 </a:t>
            </a:r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4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2E0043-A52E-421B-8706-6599C31903CD}"/>
              </a:ext>
            </a:extLst>
          </p:cNvPr>
          <p:cNvSpPr txBox="1"/>
          <p:nvPr/>
        </p:nvSpPr>
        <p:spPr>
          <a:xfrm>
            <a:off x="365328" y="2774787"/>
            <a:ext cx="2713430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영화  기록 서비스 </a:t>
            </a:r>
            <a:r>
              <a:rPr lang="en-US" altLang="ko-KR" sz="24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4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392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소개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5534" y="775924"/>
            <a:ext cx="7368466" cy="49244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ko-KR" altLang="en-US" sz="2600" spc="-150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1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D37583-400E-4A7E-8CD3-DCBBE0220C82}"/>
              </a:ext>
            </a:extLst>
          </p:cNvPr>
          <p:cNvSpPr txBox="1"/>
          <p:nvPr/>
        </p:nvSpPr>
        <p:spPr>
          <a:xfrm>
            <a:off x="3556338" y="1773056"/>
            <a:ext cx="2031324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유저  공통 기능 </a:t>
            </a:r>
            <a:r>
              <a:rPr lang="en-US" altLang="ko-KR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0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341BB83-E831-43F7-87E1-02CFBE5681E9}"/>
              </a:ext>
            </a:extLst>
          </p:cNvPr>
          <p:cNvGrpSpPr/>
          <p:nvPr/>
        </p:nvGrpSpPr>
        <p:grpSpPr>
          <a:xfrm>
            <a:off x="2596047" y="2759468"/>
            <a:ext cx="1769189" cy="2488111"/>
            <a:chOff x="6804889" y="2781033"/>
            <a:chExt cx="1769189" cy="248811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7F50AE6-8681-4AC7-BA41-B01431B5AF18}"/>
                </a:ext>
              </a:extLst>
            </p:cNvPr>
            <p:cNvSpPr txBox="1"/>
            <p:nvPr/>
          </p:nvSpPr>
          <p:spPr>
            <a:xfrm>
              <a:off x="6804889" y="4048349"/>
              <a:ext cx="1651414" cy="369332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2.  </a:t>
              </a:r>
              <a:r>
                <a:rPr lang="ko-KR" altLang="en-US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영화  상세정보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2E14C0E-67CF-492D-B62F-C25EA3C6A99A}"/>
                </a:ext>
              </a:extLst>
            </p:cNvPr>
            <p:cNvSpPr txBox="1"/>
            <p:nvPr/>
          </p:nvSpPr>
          <p:spPr>
            <a:xfrm>
              <a:off x="7089325" y="4428401"/>
              <a:ext cx="1194558" cy="840743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>
                <a:lnSpc>
                  <a:spcPts val="2000"/>
                </a:lnSpc>
              </a:pPr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영화 기본 정보</a:t>
              </a:r>
              <a:endPara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lnSpc>
                  <a:spcPts val="2000"/>
                </a:lnSpc>
              </a:pPr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리뷰</a:t>
              </a:r>
              <a:r>
                <a:rPr lang="en-US" altLang="ko-KR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|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평점 조회</a:t>
              </a:r>
            </a:p>
            <a:p>
              <a:pPr algn="ctr">
                <a:lnSpc>
                  <a:spcPts val="2000"/>
                </a:lnSpc>
              </a:pPr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예고편 감상</a:t>
              </a:r>
              <a:endPara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47D70A84-D3DF-4FA4-A7F4-D75E70FD96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7061" y="2781033"/>
              <a:ext cx="1019087" cy="1019087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C0EF6F1-E40E-4D9A-98E1-760E02950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5339" y="2893301"/>
              <a:ext cx="428739" cy="428739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126C91B-78C0-4CF7-91A7-917DFC9C5349}"/>
              </a:ext>
            </a:extLst>
          </p:cNvPr>
          <p:cNvGrpSpPr/>
          <p:nvPr/>
        </p:nvGrpSpPr>
        <p:grpSpPr>
          <a:xfrm>
            <a:off x="101829" y="2677298"/>
            <a:ext cx="2154219" cy="2048160"/>
            <a:chOff x="164584" y="2677298"/>
            <a:chExt cx="2154219" cy="20481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7D1E717-B840-4F06-90D4-58850EABA880}"/>
                </a:ext>
              </a:extLst>
            </p:cNvPr>
            <p:cNvSpPr txBox="1"/>
            <p:nvPr/>
          </p:nvSpPr>
          <p:spPr>
            <a:xfrm>
              <a:off x="164584" y="4048349"/>
              <a:ext cx="1997663" cy="369332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1.  </a:t>
              </a:r>
              <a:r>
                <a:rPr lang="ko-KR" altLang="en-US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최신 개봉 영화 목록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90862AF-29C7-4CEF-94E3-0C189712B430}"/>
                </a:ext>
              </a:extLst>
            </p:cNvPr>
            <p:cNvSpPr txBox="1"/>
            <p:nvPr/>
          </p:nvSpPr>
          <p:spPr>
            <a:xfrm>
              <a:off x="318523" y="4417681"/>
              <a:ext cx="2000280" cy="307777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일간 박스오피스  정보 제공</a:t>
              </a:r>
              <a:endPara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85FB31B-DB59-4413-99AC-EF31B4A82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81" y="2677298"/>
              <a:ext cx="1122822" cy="1122822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EDDF9F32-4E89-4886-831F-08F9DF1641FF}"/>
              </a:ext>
            </a:extLst>
          </p:cNvPr>
          <p:cNvGrpSpPr/>
          <p:nvPr/>
        </p:nvGrpSpPr>
        <p:grpSpPr>
          <a:xfrm>
            <a:off x="6872749" y="2712214"/>
            <a:ext cx="2106667" cy="1968419"/>
            <a:chOff x="2541943" y="2757038"/>
            <a:chExt cx="2106667" cy="196841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40B88A-2ABA-4BC1-9CB4-7F98B3050FC3}"/>
                </a:ext>
              </a:extLst>
            </p:cNvPr>
            <p:cNvSpPr txBox="1"/>
            <p:nvPr/>
          </p:nvSpPr>
          <p:spPr>
            <a:xfrm>
              <a:off x="2575617" y="4055065"/>
              <a:ext cx="1798890" cy="369332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4.  </a:t>
              </a:r>
              <a:r>
                <a:rPr lang="ko-KR" altLang="en-US" spc="-150" dirty="0">
                  <a:solidFill>
                    <a:schemeClr val="bg1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유저  추천 리스트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DCAB02C-F278-406D-BDFC-941B1B5B1DB0}"/>
                </a:ext>
              </a:extLst>
            </p:cNvPr>
            <p:cNvSpPr txBox="1"/>
            <p:nvPr/>
          </p:nvSpPr>
          <p:spPr>
            <a:xfrm>
              <a:off x="2541943" y="4417680"/>
              <a:ext cx="2106667" cy="307777"/>
            </a:xfrm>
            <a:prstGeom prst="rect">
              <a:avLst/>
            </a:prstGeom>
            <a:noFill/>
            <a:scene3d>
              <a:camera prst="obliqueBottom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ko-KR" altLang="en-US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영화 추천 리스트 작성 및 관리</a:t>
              </a: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3E6C6F70-F78C-4D40-810A-0FD1357FD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6850" y="2757038"/>
              <a:ext cx="1115995" cy="1115995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5CF382E-ADE9-448D-9BA6-BD60F4669765}"/>
              </a:ext>
            </a:extLst>
          </p:cNvPr>
          <p:cNvGrpSpPr/>
          <p:nvPr/>
        </p:nvGrpSpPr>
        <p:grpSpPr>
          <a:xfrm>
            <a:off x="4734398" y="2753758"/>
            <a:ext cx="1705823" cy="1968260"/>
            <a:chOff x="4789055" y="2789618"/>
            <a:chExt cx="1705823" cy="196826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476E9F0-0601-481B-8EF9-B6598A38EC28}"/>
                </a:ext>
              </a:extLst>
            </p:cNvPr>
            <p:cNvGrpSpPr/>
            <p:nvPr/>
          </p:nvGrpSpPr>
          <p:grpSpPr>
            <a:xfrm>
              <a:off x="4789055" y="4050044"/>
              <a:ext cx="1705823" cy="707834"/>
              <a:chOff x="6804889" y="4048349"/>
              <a:chExt cx="1705823" cy="707834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386173F-722F-4EF4-8BC4-686B5795EBA2}"/>
                  </a:ext>
                </a:extLst>
              </p:cNvPr>
              <p:cNvSpPr txBox="1"/>
              <p:nvPr/>
            </p:nvSpPr>
            <p:spPr>
              <a:xfrm>
                <a:off x="6804889" y="4048349"/>
                <a:ext cx="1632178" cy="369332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en-US" altLang="ko-KR" spc="-150" dirty="0">
                    <a:solidFill>
                      <a:schemeClr val="bg1"/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3.  </a:t>
                </a:r>
                <a:r>
                  <a:rPr lang="ko-KR" altLang="en-US" spc="-150" dirty="0">
                    <a:solidFill>
                      <a:schemeClr val="bg1"/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유저 리뷰 작성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2D4E079-A761-4D5A-8A3B-C8D2A0662229}"/>
                  </a:ext>
                </a:extLst>
              </p:cNvPr>
              <p:cNvSpPr txBox="1"/>
              <p:nvPr/>
            </p:nvSpPr>
            <p:spPr>
              <a:xfrm>
                <a:off x="6862504" y="4428401"/>
                <a:ext cx="1648208" cy="327782"/>
              </a:xfrm>
              <a:prstGeom prst="rect">
                <a:avLst/>
              </a:prstGeom>
              <a:noFill/>
              <a:scene3d>
                <a:camera prst="obliqueBottom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ts val="2000"/>
                  </a:lnSpc>
                </a:pPr>
                <a:r>
                  <a:rPr lang="ko-KR" altLang="en-US" sz="1400" spc="-150" dirty="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영화 리뷰 작성 및 관리</a:t>
                </a:r>
                <a:endParaRPr lang="en-US" altLang="ko-KR" sz="14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10" name="그림 9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48F7E2DC-2D15-4A9B-A669-E8861A821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718" y="2789618"/>
              <a:ext cx="1019087" cy="10190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5960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소개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5534" y="775924"/>
            <a:ext cx="7368466" cy="49244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ko-KR" altLang="en-US" sz="2600" spc="-150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1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D37583-400E-4A7E-8CD3-DCBBE0220C82}"/>
              </a:ext>
            </a:extLst>
          </p:cNvPr>
          <p:cNvSpPr txBox="1"/>
          <p:nvPr/>
        </p:nvSpPr>
        <p:spPr>
          <a:xfrm>
            <a:off x="3430518" y="1773036"/>
            <a:ext cx="2282964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[ </a:t>
            </a:r>
            <a:r>
              <a:rPr lang="ko-KR" altLang="en-US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유저  맞춤화 기능 </a:t>
            </a:r>
            <a:r>
              <a:rPr lang="en-US" altLang="ko-KR" sz="2000" b="1" spc="-150" dirty="0">
                <a:solidFill>
                  <a:srgbClr val="01070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]</a:t>
            </a:r>
            <a:endParaRPr lang="ko-KR" altLang="en-US" sz="2000" b="1" spc="-150" dirty="0">
              <a:solidFill>
                <a:srgbClr val="01070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D1E717-B840-4F06-90D4-58850EABA880}"/>
              </a:ext>
            </a:extLst>
          </p:cNvPr>
          <p:cNvSpPr txBox="1"/>
          <p:nvPr/>
        </p:nvSpPr>
        <p:spPr>
          <a:xfrm>
            <a:off x="1029427" y="4048349"/>
            <a:ext cx="1277401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1. Wish List</a:t>
            </a:r>
            <a:endParaRPr lang="ko-KR" altLang="en-US" spc="-15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40B88A-2ABA-4BC1-9CB4-7F98B3050FC3}"/>
              </a:ext>
            </a:extLst>
          </p:cNvPr>
          <p:cNvSpPr txBox="1"/>
          <p:nvPr/>
        </p:nvSpPr>
        <p:spPr>
          <a:xfrm>
            <a:off x="3771418" y="4023371"/>
            <a:ext cx="114005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2. 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소셜 기능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F50AE6-8681-4AC7-BA41-B01431B5AF18}"/>
              </a:ext>
            </a:extLst>
          </p:cNvPr>
          <p:cNvSpPr txBox="1"/>
          <p:nvPr/>
        </p:nvSpPr>
        <p:spPr>
          <a:xfrm>
            <a:off x="6401476" y="4048349"/>
            <a:ext cx="1558440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3. </a:t>
            </a:r>
            <a:r>
              <a:rPr lang="ko-KR" altLang="en-US" spc="-15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취향 분석 통계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0264E99-CBDE-4661-B206-11448D1566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197" y="2856944"/>
            <a:ext cx="956515" cy="9565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9DC6CB2-0367-4217-AA8A-A0D17FBB9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3113" y="2757409"/>
            <a:ext cx="1105631" cy="110563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6EE0DF7-27CA-42E7-974F-87D6464ADB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293" y="2749277"/>
            <a:ext cx="1105631" cy="110563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ED0CAE2-858A-4E64-8AF3-D4A9AE27C5B7}"/>
              </a:ext>
            </a:extLst>
          </p:cNvPr>
          <p:cNvSpPr txBox="1"/>
          <p:nvPr/>
        </p:nvSpPr>
        <p:spPr>
          <a:xfrm>
            <a:off x="1083665" y="4417681"/>
            <a:ext cx="1319592" cy="5842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보고싶은 영화 </a:t>
            </a:r>
            <a:endParaRPr lang="en-US" altLang="ko-KR" sz="14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ts val="2000"/>
              </a:lnSpc>
            </a:pP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등록 </a:t>
            </a:r>
            <a:r>
              <a: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조회 </a:t>
            </a:r>
            <a:r>
              <a: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삭제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F25ED0-B317-476B-8F0D-7C5CC1D26336}"/>
              </a:ext>
            </a:extLst>
          </p:cNvPr>
          <p:cNvSpPr txBox="1"/>
          <p:nvPr/>
        </p:nvSpPr>
        <p:spPr>
          <a:xfrm>
            <a:off x="3369872" y="4392703"/>
            <a:ext cx="2064989" cy="5842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 간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팔로우</a:t>
            </a:r>
            <a:r>
              <a: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/ </a:t>
            </a:r>
            <a:r>
              <a:rPr lang="ko-KR" altLang="en-US" sz="1400" spc="-1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팔로잉</a:t>
            </a:r>
            <a:endParaRPr lang="en-US" altLang="ko-KR" sz="14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ts val="2000"/>
              </a:lnSpc>
            </a:pPr>
            <a:r>
              <a:rPr lang="ko-KR" altLang="en-US" sz="1400" spc="-1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팔로잉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사용자 활동기록 조회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ACF960-BCD5-4DEB-AD27-FD4F02CF6C2B}"/>
              </a:ext>
            </a:extLst>
          </p:cNvPr>
          <p:cNvSpPr txBox="1"/>
          <p:nvPr/>
        </p:nvSpPr>
        <p:spPr>
          <a:xfrm>
            <a:off x="6285921" y="4417681"/>
            <a:ext cx="1954381" cy="584263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non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선호 장르 </a:t>
            </a:r>
            <a:r>
              <a: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배우 </a:t>
            </a:r>
            <a:r>
              <a:rPr lang="en-US" altLang="ko-KR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감독 통계</a:t>
            </a:r>
            <a:endParaRPr lang="en-US" altLang="ko-KR" sz="14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ts val="2000"/>
              </a:lnSpc>
            </a:pPr>
            <a:r>
              <a:rPr lang="ko-KR" altLang="en-US" sz="1400" spc="-1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취향저격</a:t>
            </a:r>
            <a:r>
              <a:rPr lang="ko-KR" altLang="en-US" sz="14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영화 추천</a:t>
            </a:r>
          </a:p>
        </p:txBody>
      </p:sp>
    </p:spTree>
    <p:extLst>
      <p:ext uri="{BB962C8B-B14F-4D97-AF65-F5344CB8AC3E}">
        <p14:creationId xmlns:p14="http://schemas.microsoft.com/office/powerpoint/2010/main" val="201960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마인드 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2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BF9D82-02A1-49D2-B203-25CE284FFA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8072" y="1530554"/>
            <a:ext cx="6507855" cy="459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61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마인드 맵 </a:t>
            </a:r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– </a:t>
            </a:r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관리자</a:t>
            </a:r>
            <a:endParaRPr lang="en-US" altLang="ko-KR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2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BF9D82-02A1-49D2-B203-25CE284FFA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05" r="63913" b="34434"/>
          <a:stretch/>
        </p:blipFill>
        <p:spPr>
          <a:xfrm>
            <a:off x="1903257" y="2097738"/>
            <a:ext cx="5337486" cy="3810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AC81E9-A34A-4503-A73E-E81BD3816A56}"/>
              </a:ext>
            </a:extLst>
          </p:cNvPr>
          <p:cNvSpPr txBox="1"/>
          <p:nvPr/>
        </p:nvSpPr>
        <p:spPr>
          <a:xfrm>
            <a:off x="3714228" y="1537462"/>
            <a:ext cx="1715544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 기능</a:t>
            </a:r>
          </a:p>
        </p:txBody>
      </p:sp>
    </p:spTree>
    <p:extLst>
      <p:ext uri="{BB962C8B-B14F-4D97-AF65-F5344CB8AC3E}">
        <p14:creationId xmlns:p14="http://schemas.microsoft.com/office/powerpoint/2010/main" val="2562931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99611"/>
            <a:ext cx="1695635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마인드 맵 </a:t>
            </a:r>
            <a:r>
              <a:rPr lang="en-US" altLang="ko-KR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– </a:t>
            </a:r>
            <a:r>
              <a:rPr lang="ko-KR" altLang="en-US" sz="1400" b="1" spc="-15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사용자</a:t>
            </a:r>
            <a:endParaRPr lang="en-US" altLang="ko-KR" sz="1400" b="1" spc="-15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" y="637424"/>
            <a:ext cx="585926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>
                    <a:lumMod val="6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0</a:t>
            </a: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배달의민족 한나" panose="02020603020101020101" pitchFamily="18" charset="-127"/>
                <a:ea typeface="배달의민족 한나" panose="02020603020101020101" pitchFamily="18" charset="-127"/>
              </a:rPr>
              <a:t>2</a:t>
            </a:r>
            <a:endParaRPr lang="ko-KR" altLang="en-US" sz="2000" b="1" dirty="0">
              <a:solidFill>
                <a:schemeClr val="bg1">
                  <a:lumMod val="95000"/>
                </a:schemeClr>
              </a:solidFill>
              <a:latin typeface="배달의민족 한나" panose="02020603020101020101" pitchFamily="18" charset="-127"/>
              <a:ea typeface="배달의민족 한나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BF9D82-02A1-49D2-B203-25CE284FFA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22" t="403" r="2057" b="35914"/>
          <a:stretch/>
        </p:blipFill>
        <p:spPr>
          <a:xfrm>
            <a:off x="194354" y="2148002"/>
            <a:ext cx="4539012" cy="39032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AB90C7-5C89-4590-A45D-3AF73F71B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6" t="65471" r="5082" b="73"/>
          <a:stretch/>
        </p:blipFill>
        <p:spPr>
          <a:xfrm>
            <a:off x="5023106" y="2148002"/>
            <a:ext cx="3926540" cy="21772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5C2C9E-8BA0-44C6-A119-61B8B60C50C4}"/>
              </a:ext>
            </a:extLst>
          </p:cNvPr>
          <p:cNvSpPr txBox="1"/>
          <p:nvPr/>
        </p:nvSpPr>
        <p:spPr>
          <a:xfrm>
            <a:off x="1587441" y="1624556"/>
            <a:ext cx="175283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① 공통 기능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F80298-1CE7-41F9-9732-66610B5911B5}"/>
              </a:ext>
            </a:extLst>
          </p:cNvPr>
          <p:cNvSpPr txBox="1"/>
          <p:nvPr/>
        </p:nvSpPr>
        <p:spPr>
          <a:xfrm>
            <a:off x="5672314" y="1624555"/>
            <a:ext cx="2628124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400" spc="-15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② 개인 맞춤형 기능</a:t>
            </a:r>
          </a:p>
        </p:txBody>
      </p:sp>
    </p:spTree>
    <p:extLst>
      <p:ext uri="{BB962C8B-B14F-4D97-AF65-F5344CB8AC3E}">
        <p14:creationId xmlns:p14="http://schemas.microsoft.com/office/powerpoint/2010/main" val="175134732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scene3d>
          <a:camera prst="obliqueBottomLeft"/>
          <a:lightRig rig="threePt" dir="t"/>
        </a:scene3d>
      </a:spPr>
      <a:bodyPr wrap="none" rtlCol="0">
        <a:spAutoFit/>
      </a:bodyPr>
      <a:lstStyle>
        <a:defPPr>
          <a:defRPr spc="-15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 Theme" id="{61DEB19B-2B19-4AD2-838F-1D0A1F1A4AA8}" vid="{EEB53716-E240-45EC-B1D3-DE115349966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8216</TotalTime>
  <Words>527</Words>
  <Application>Microsoft Office PowerPoint</Application>
  <PresentationFormat>화면 슬라이드 쇼(4:3)</PresentationFormat>
  <Paragraphs>153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맑은 고딕</vt:lpstr>
      <vt:lpstr>고양일산 L</vt:lpstr>
      <vt:lpstr>배달의민족 한나</vt:lpstr>
      <vt:lpstr>Calibri</vt:lpstr>
      <vt:lpstr>경기천년제목 Bold</vt:lpstr>
      <vt:lpstr>나눔고딕</vt:lpstr>
      <vt:lpstr>Arial</vt:lpstr>
      <vt:lpstr>경기천년제목 Light</vt:lpstr>
      <vt:lpstr>1_Default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shin jiyoung</cp:lastModifiedBy>
  <cp:revision>384</cp:revision>
  <dcterms:created xsi:type="dcterms:W3CDTF">2016-10-31T18:44:21Z</dcterms:created>
  <dcterms:modified xsi:type="dcterms:W3CDTF">2019-06-13T18:47:36Z</dcterms:modified>
</cp:coreProperties>
</file>

<file path=docProps/thumbnail.jpeg>
</file>